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60" r:id="rId5"/>
    <p:sldId id="274" r:id="rId6"/>
    <p:sldId id="275" r:id="rId7"/>
    <p:sldId id="276" r:id="rId8"/>
    <p:sldId id="261" r:id="rId9"/>
    <p:sldId id="263" r:id="rId10"/>
    <p:sldId id="262" r:id="rId11"/>
    <p:sldId id="264" r:id="rId12"/>
    <p:sldId id="266" r:id="rId13"/>
    <p:sldId id="267" r:id="rId14"/>
    <p:sldId id="268" r:id="rId15"/>
    <p:sldId id="270" r:id="rId16"/>
    <p:sldId id="271" r:id="rId17"/>
    <p:sldId id="272" r:id="rId1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07-Feb-21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này GV k đánh dấu câu nữa mà để hs chủ động đánh dấu trong sách, chủ động đọc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621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Nhắc</a:t>
            </a:r>
            <a:r>
              <a:rPr lang="en-US" baseline="0" smtClean="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07-Feb-21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07-Feb-21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07-Feb-21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07-Feb-21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07-Feb-21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07-Feb-21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07-Feb-21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62891" y="4404099"/>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đọc có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666" y="209550"/>
            <a:ext cx="5270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2495550"/>
            <a:ext cx="5270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63" y="612818"/>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Thấy mẹ đi chợ về, Chi hỏi:</a:t>
            </a:r>
          </a:p>
          <a:p>
            <a:pPr marL="0" lvl="1" algn="just"/>
            <a:r>
              <a:rPr lang="en-US" sz="2800">
                <a:latin typeface="Arial-Rounded" pitchFamily="34" charset="0"/>
                <a:ea typeface="Arial-Rounded" pitchFamily="34" charset="0"/>
                <a:cs typeface="Arial-Rounded" pitchFamily="34" charset="0"/>
              </a:rPr>
              <a:t>	- Sao mẹ mua nhiều đồ ăn thế ạ?</a:t>
            </a:r>
          </a:p>
          <a:p>
            <a:pPr marL="0" lvl="1" algn="just"/>
            <a:r>
              <a:rPr lang="en-US" sz="2800">
                <a:latin typeface="Arial-Rounded" pitchFamily="34" charset="0"/>
                <a:ea typeface="Arial-Rounded" pitchFamily="34" charset="0"/>
                <a:cs typeface="Arial-Rounded" pitchFamily="34" charset="0"/>
              </a:rPr>
              <a:t>	- Đố con hôm nay là ngày gì?</a:t>
            </a:r>
          </a:p>
          <a:p>
            <a:pPr marL="0" lvl="1" algn="just"/>
            <a:r>
              <a:rPr lang="en-US" sz="2800">
                <a:latin typeface="Arial-Rounded" pitchFamily="34" charset="0"/>
                <a:ea typeface="Arial-Rounded" pitchFamily="34" charset="0"/>
                <a:cs typeface="Arial-Rounded" pitchFamily="34" charset="0"/>
              </a:rPr>
              <a:t>	Chi chạy lại xem lịch:</a:t>
            </a:r>
          </a:p>
          <a:p>
            <a:pPr marL="0" lvl="1" algn="just"/>
            <a:r>
              <a:rPr lang="en-US" sz="2800">
                <a:latin typeface="Arial-Rounded" pitchFamily="34" charset="0"/>
                <a:ea typeface="Arial-Rounded" pitchFamily="34" charset="0"/>
                <a:cs typeface="Arial-Rounded" pitchFamily="34" charset="0"/>
              </a:rPr>
              <a:t>	- A, ngày 28 tháng 6, Ngày Gia đình Việt Nam.</a:t>
            </a:r>
          </a:p>
          <a:p>
            <a:pPr marL="0" lvl="1" algn="just"/>
            <a:r>
              <a:rPr lang="en-US" sz="280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Ngày Gia đình Việt Nam là ngày nào?</a:t>
            </a:r>
            <a:endParaRPr lang="en-US" sz="2800">
              <a:latin typeface="Arial-Rounded" pitchFamily="34" charset="0"/>
              <a:ea typeface="Arial-Rounded" pitchFamily="34" charset="0"/>
              <a:cs typeface="Arial-Rounded" pitchFamily="34" charset="0"/>
            </a:endParaRPr>
          </a:p>
        </p:txBody>
      </p:sp>
      <p:sp>
        <p:nvSpPr>
          <p:cNvPr id="8" name="TextBox 7"/>
          <p:cNvSpPr txBox="1"/>
          <p:nvPr/>
        </p:nvSpPr>
        <p:spPr>
          <a:xfrm>
            <a:off x="152400" y="4255578"/>
            <a:ext cx="8839200" cy="461628"/>
          </a:xfrm>
          <a:prstGeom prst="rect">
            <a:avLst/>
          </a:prstGeom>
          <a:solidFill>
            <a:srgbClr val="FFD347"/>
          </a:solidFill>
        </p:spPr>
        <p:txBody>
          <a:bodyPr wrap="square" lIns="91403" tIns="45702" rIns="91403" bIns="45702" rtlCol="0">
            <a:spAutoFit/>
          </a:bodyPr>
          <a:lstStyle/>
          <a:p>
            <a:pPr algn="ctr"/>
            <a:r>
              <a:rPr lang="en-US" sz="2400" dirty="0" err="1" smtClean="0">
                <a:latin typeface="Arial-Rounded" pitchFamily="34" charset="0"/>
                <a:ea typeface="Arial-Rounded" pitchFamily="34" charset="0"/>
                <a:cs typeface="Arial-Rounded" pitchFamily="34" charset="0"/>
              </a:rPr>
              <a:t>Trong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Gia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đình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Việt</a:t>
            </a:r>
            <a:r>
              <a:rPr lang="en-US" sz="2400" dirty="0" smtClean="0">
                <a:latin typeface="Arial-Rounded" pitchFamily="34" charset="0"/>
                <a:ea typeface="Arial-Rounded" pitchFamily="34" charset="0"/>
                <a:cs typeface="Arial-Rounded" pitchFamily="34" charset="0"/>
              </a:rPr>
              <a:t> Nam, </a:t>
            </a:r>
            <a:r>
              <a:rPr lang="en-US" sz="2400" dirty="0" err="1" smtClean="0">
                <a:latin typeface="Arial-Rounded" pitchFamily="34" charset="0"/>
                <a:ea typeface="Arial-Rounded" pitchFamily="34" charset="0"/>
                <a:cs typeface="Arial-Rounded" pitchFamily="34" charset="0"/>
              </a:rPr>
              <a:t>chữ</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nào</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được</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viết</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hoa</a:t>
            </a:r>
            <a:r>
              <a:rPr lang="en-US" sz="2400" dirty="0" smtClean="0">
                <a:latin typeface="Arial-Rounded" pitchFamily="34" charset="0"/>
                <a:ea typeface="Arial-Rounded" pitchFamily="34" charset="0"/>
                <a:cs typeface="Arial-Rounded" pitchFamily="34" charset="0"/>
              </a:rPr>
              <a:t>?</a:t>
            </a:r>
            <a:endParaRPr lang="en-US" sz="2400" dirty="0">
              <a:latin typeface="Arial-Rounded" pitchFamily="34" charset="0"/>
              <a:ea typeface="Arial-Rounded" pitchFamily="34" charset="0"/>
              <a:cs typeface="Arial-Rounded" pitchFamily="34" charset="0"/>
            </a:endParaRP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326082" y="3068782"/>
            <a:ext cx="703118"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57355" y="3058391"/>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20814" y="3042804"/>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62800" y="3042804"/>
            <a:ext cx="685800" cy="10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Vào ngày này, gia đình Chi làm </a:t>
            </a:r>
            <a:r>
              <a:rPr lang="en-US" sz="2800" smtClean="0">
                <a:latin typeface="Arial-Rounded" pitchFamily="34" charset="0"/>
                <a:ea typeface="Arial-Rounded" pitchFamily="34" charset="0"/>
                <a:cs typeface="Arial-Rounded" pitchFamily="34" charset="0"/>
              </a:rPr>
              <a:t>gì?</a:t>
            </a:r>
          </a:p>
        </p:txBody>
      </p:sp>
      <p:sp>
        <p:nvSpPr>
          <p:cNvPr id="6" name="TextBox 5"/>
          <p:cNvSpPr txBox="1"/>
          <p:nvPr/>
        </p:nvSpPr>
        <p:spPr>
          <a:xfrm>
            <a:off x="381000" y="3999612"/>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Theo em, vì sao Chi rất vui?</a:t>
            </a:r>
          </a:p>
        </p:txBody>
      </p:sp>
      <p:sp>
        <p:nvSpPr>
          <p:cNvPr id="3" name="Rectangle 2"/>
          <p:cNvSpPr/>
          <p:nvPr/>
        </p:nvSpPr>
        <p:spPr>
          <a:xfrm>
            <a:off x="415028" y="10477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Chi vui lắm. Em nhặt rau giúp mẹ. Bốn dọn nhà, rửa xoong nồi, cốc chén. Ông bà trông em bé để mẹ nấu cơm. Cả nhà quây quần bên nhau. Bữa cơm thật tuyệt. Chi thích ngày nào cũng là Ngày Gia đình Việt Nam.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8" name="TextBox 7"/>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có nhận xét gì về gia đình Chi?</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hãy kể một kỉ niệm hạnh phúc của gia đình em</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1+#ppt_w/2"/>
                                          </p:val>
                                        </p:tav>
                                        <p:tav tm="100000">
                                          <p:val>
                                            <p:strVal val="#ppt_x"/>
                                          </p:val>
                                        </p:tav>
                                      </p:tavLst>
                                    </p:anim>
                                    <p:anim calcmode="lin" valueType="num">
                                      <p:cBhvr additive="base">
                                        <p:cTn id="3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3" grpId="0"/>
      <p:bldP spid="5"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63" y="2117607"/>
            <a:ext cx="8937363" cy="2147323"/>
            <a:chOff x="-38099" y="3503807"/>
            <a:chExt cx="8937363"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8099"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Vào wgày wày, gia đì</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Chi 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łn h</a:t>
              </a:r>
              <a:r>
                <a:rPr lang="el-GR" sz="3200" b="1">
                  <a:solidFill>
                    <a:srgbClr val="7030A0"/>
                  </a:solidFill>
                  <a:latin typeface="HP001 4 hàng" pitchFamily="34" charset="0"/>
                  <a:ea typeface="Arial-Rounded" pitchFamily="34" charset="0"/>
                  <a:cs typeface="Arial-Rounded" pitchFamily="34" charset="0"/>
                </a:rPr>
                <a:t>Ξ</a:t>
              </a:r>
              <a:r>
                <a:rPr lang="vi-VN" sz="3200" b="1" smtClean="0">
                  <a:solidFill>
                    <a:srgbClr val="7030A0"/>
                  </a:solidFill>
                  <a:latin typeface="HP001 4 hàng" pitchFamily="34" charset="0"/>
                  <a:ea typeface="Arial-Rounded" pitchFamily="34" charset="0"/>
                  <a:cs typeface="Arial-Rounded" pitchFamily="34" charset="0"/>
                </a:rPr>
                <a:t>n</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7525986"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a:t>
            </a:r>
            <a:r>
              <a:rPr lang="en-US" sz="2400" b="1" dirty="0" smtClean="0">
                <a:latin typeface="Arial-Rounded" pitchFamily="34" charset="0"/>
                <a:ea typeface="Arial-Rounded" pitchFamily="34" charset="0"/>
                <a:cs typeface="Arial-Rounded" pitchFamily="34" charset="0"/>
              </a:rPr>
              <a:t>b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smtClean="0">
                <a:latin typeface="Arial-Rounded" pitchFamily="34" charset="0"/>
                <a:ea typeface="Arial-Rounded" pitchFamily="34" charset="0"/>
                <a:cs typeface="Arial-Rounded" pitchFamily="34" charset="0"/>
              </a:rPr>
              <a:t>c. Vào ngày này, gia đình Chi (…).</a:t>
            </a:r>
            <a:endParaRPr lang="en-US" sz="3200">
              <a:latin typeface="Arial-Rounded" pitchFamily="34" charset="0"/>
              <a:ea typeface="Arial-Rounded" pitchFamily="34" charset="0"/>
              <a:cs typeface="Arial-Rounded" pitchFamily="34" charset="0"/>
            </a:endParaRPr>
          </a:p>
        </p:txBody>
      </p: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
        <p:nvSpPr>
          <p:cNvPr id="27" name="TextBox 26"/>
          <p:cNvSpPr txBox="1"/>
          <p:nvPr/>
        </p:nvSpPr>
        <p:spPr>
          <a:xfrm>
            <a:off x="681842" y="4417530"/>
            <a:ext cx="7536872" cy="400073"/>
          </a:xfrm>
          <a:prstGeom prst="rect">
            <a:avLst/>
          </a:prstGeom>
          <a:solidFill>
            <a:srgbClr val="FFD347"/>
          </a:solidFill>
        </p:spPr>
        <p:txBody>
          <a:bodyPr wrap="square" lIns="91403" tIns="45702" rIns="91403" bIns="45702" rtlCol="0">
            <a:spAutoFit/>
          </a:bodyPr>
          <a:lstStyle/>
          <a:p>
            <a:pPr algn="ctr"/>
            <a:r>
              <a:rPr lang="en-US" sz="2000" dirty="0" err="1" smtClean="0">
                <a:latin typeface="Arial-Rounded" pitchFamily="34" charset="0"/>
                <a:ea typeface="Arial-Rounded" pitchFamily="34" charset="0"/>
                <a:cs typeface="Arial-Rounded" pitchFamily="34" charset="0"/>
              </a:rPr>
              <a:t>Ngoài</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ra</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những</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chữ</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nào</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trong</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bài</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cần</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viết</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hoa</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Vì</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sao</a:t>
            </a:r>
            <a:r>
              <a:rPr lang="en-US" sz="2000" dirty="0" smtClean="0">
                <a:latin typeface="Arial-Rounded" pitchFamily="34" charset="0"/>
                <a:ea typeface="Arial-Rounded" pitchFamily="34" charset="0"/>
                <a:cs typeface="Arial-Rounded" pitchFamily="34" charset="0"/>
              </a:rPr>
              <a:t>?</a:t>
            </a:r>
            <a:endParaRPr lang="en-US" sz="20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000" fill="hold"/>
                                        <p:tgtEl>
                                          <p:spTgt spid="36"/>
                                        </p:tgtEl>
                                        <p:attrNameLst>
                                          <p:attrName>ppt_x</p:attrName>
                                        </p:attrNameLst>
                                      </p:cBhvr>
                                      <p:tavLst>
                                        <p:tav tm="0">
                                          <p:val>
                                            <p:strVal val="1+#ppt_w/2"/>
                                          </p:val>
                                        </p:tav>
                                        <p:tav tm="100000">
                                          <p:val>
                                            <p:strVal val="#ppt_x"/>
                                          </p:val>
                                        </p:tav>
                                      </p:tavLst>
                                    </p:anim>
                                    <p:anim calcmode="lin" valueType="num">
                                      <p:cBhvr additive="base">
                                        <p:cTn id="3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1+#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a:t>
            </a:r>
            <a:r>
              <a:rPr lang="en-US" sz="2800" b="1" smtClean="0">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Bữa cơm gia đình</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38,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39.</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Nói những gì em quan sát được trong tranh</a:t>
            </a:r>
            <a:endParaRPr lang="en-US" sz="24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Đọc</a:t>
            </a:r>
            <a:endParaRPr lang="en-US" sz="2400" b="1" dirty="0">
              <a:latin typeface="Arial-Rounded" pitchFamily="34" charset="0"/>
              <a:ea typeface="Arial-Rounded" pitchFamily="34" charset="0"/>
              <a:cs typeface="Arial-Rounded" pitchFamily="34" charset="0"/>
            </a:endParaRP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400" b="1" dirty="0" err="1" smtClean="0">
                <a:latin typeface="Arial-Rounded" pitchFamily="34" charset="0"/>
                <a:ea typeface="Arial-Rounded" pitchFamily="34" charset="0"/>
                <a:cs typeface="Arial-Rounded" pitchFamily="34" charset="0"/>
              </a:rPr>
              <a:t>Bữa</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cơm</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gia</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đình</a:t>
            </a:r>
            <a:endParaRPr lang="en-US" sz="24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70324"/>
          </a:xfrm>
          <a:prstGeom prst="rect">
            <a:avLst/>
          </a:prstGeom>
          <a:noFill/>
        </p:spPr>
        <p:txBody>
          <a:bodyPr wrap="square" lIns="91391" tIns="45696" rIns="91391" bIns="45696" rtlCol="0">
            <a:spAutoFit/>
          </a:bodyPr>
          <a:lstStyle/>
          <a:p>
            <a:pPr marL="0" lvl="1" algn="just"/>
            <a:r>
              <a:rPr lang="en-US" sz="25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Thấy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mẹ</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chợ</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về</a:t>
            </a:r>
            <a:r>
              <a:rPr lang="en-US" sz="2400" dirty="0" smtClean="0">
                <a:latin typeface="Arial-Rounded" pitchFamily="34" charset="0"/>
                <a:ea typeface="Arial-Rounded" pitchFamily="34" charset="0"/>
                <a:cs typeface="Arial-Rounded" pitchFamily="34" charset="0"/>
              </a:rPr>
              <a:t>, Chi </a:t>
            </a:r>
            <a:r>
              <a:rPr lang="en-US" sz="2400" dirty="0" err="1" smtClean="0">
                <a:latin typeface="Arial-Rounded" pitchFamily="34" charset="0"/>
                <a:ea typeface="Arial-Rounded" pitchFamily="34" charset="0"/>
                <a:cs typeface="Arial-Rounded" pitchFamily="34" charset="0"/>
              </a:rPr>
              <a:t>hỏi</a:t>
            </a:r>
            <a:r>
              <a:rPr lang="en-US" sz="2400" dirty="0" smtClean="0">
                <a:latin typeface="Arial-Rounded" pitchFamily="34" charset="0"/>
                <a:ea typeface="Arial-Rounded" pitchFamily="34" charset="0"/>
                <a:cs typeface="Arial-Rounded" pitchFamily="34" charset="0"/>
              </a:rPr>
              <a:t>:</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Sao </a:t>
            </a:r>
            <a:r>
              <a:rPr lang="en-US" sz="2400" dirty="0" err="1" smtClean="0">
                <a:latin typeface="Arial-Rounded" pitchFamily="34" charset="0"/>
                <a:ea typeface="Arial-Rounded" pitchFamily="34" charset="0"/>
                <a:cs typeface="Arial-Rounded" pitchFamily="34" charset="0"/>
              </a:rPr>
              <a:t>mẹ</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mua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nhiều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đồ</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ăn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thế</a:t>
            </a:r>
            <a:r>
              <a:rPr lang="en-US" sz="2400" dirty="0" smtClean="0">
                <a:latin typeface="Arial-Rounded" pitchFamily="34" charset="0"/>
                <a:ea typeface="Arial-Rounded" pitchFamily="34" charset="0"/>
                <a:cs typeface="Arial-Rounded" pitchFamily="34" charset="0"/>
              </a:rPr>
              <a:t>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Đố</a:t>
            </a:r>
            <a:r>
              <a:rPr lang="en-US" sz="2400" dirty="0" smtClean="0">
                <a:latin typeface="Arial-Rounded" pitchFamily="34" charset="0"/>
                <a:ea typeface="Arial-Rounded" pitchFamily="34" charset="0"/>
                <a:cs typeface="Arial-Rounded" pitchFamily="34" charset="0"/>
              </a:rPr>
              <a:t> con </a:t>
            </a:r>
            <a:r>
              <a:rPr lang="en-US" sz="2400" dirty="0" err="1" smtClean="0">
                <a:latin typeface="Arial-Rounded" pitchFamily="34" charset="0"/>
                <a:ea typeface="Arial-Rounded" pitchFamily="34" charset="0"/>
                <a:cs typeface="Arial-Rounded" pitchFamily="34" charset="0"/>
              </a:rPr>
              <a:t>hôm</a:t>
            </a:r>
            <a:r>
              <a:rPr lang="en-US" sz="2400" dirty="0" smtClean="0">
                <a:latin typeface="Arial-Rounded" pitchFamily="34" charset="0"/>
                <a:ea typeface="Arial-Rounded" pitchFamily="34" charset="0"/>
                <a:cs typeface="Arial-Rounded" pitchFamily="34" charset="0"/>
              </a:rPr>
              <a:t> nay </a:t>
            </a:r>
            <a:r>
              <a:rPr lang="en-US" sz="2400" dirty="0" err="1" smtClean="0">
                <a:latin typeface="Arial-Rounded" pitchFamily="34" charset="0"/>
                <a:ea typeface="Arial-Rounded" pitchFamily="34" charset="0"/>
                <a:cs typeface="Arial-Rounded" pitchFamily="34" charset="0"/>
              </a:rPr>
              <a:t>là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gì</a:t>
            </a:r>
            <a:r>
              <a:rPr lang="en-US" sz="2400" dirty="0" smtClean="0">
                <a:latin typeface="Arial-Rounded" pitchFamily="34" charset="0"/>
                <a:ea typeface="Arial-Rounded" pitchFamily="34" charset="0"/>
                <a:cs typeface="Arial-Rounded" pitchFamily="34" charset="0"/>
              </a:rPr>
              <a:t>?</a:t>
            </a:r>
          </a:p>
          <a:p>
            <a:pPr marL="0" lvl="1" algn="just"/>
            <a:r>
              <a:rPr lang="en-US" sz="2400" dirty="0" smtClean="0">
                <a:latin typeface="Arial-Rounded" pitchFamily="34" charset="0"/>
                <a:ea typeface="Arial-Rounded" pitchFamily="34" charset="0"/>
                <a:cs typeface="Arial-Rounded" pitchFamily="34" charset="0"/>
              </a:rPr>
              <a:t>	Chi </a:t>
            </a:r>
            <a:r>
              <a:rPr lang="en-US" sz="2400" dirty="0" err="1" smtClean="0">
                <a:latin typeface="Arial-Rounded" pitchFamily="34" charset="0"/>
                <a:ea typeface="Arial-Rounded" pitchFamily="34" charset="0"/>
                <a:cs typeface="Arial-Rounded" pitchFamily="34" charset="0"/>
              </a:rPr>
              <a:t>chạy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lại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xem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lịch</a:t>
            </a:r>
            <a:r>
              <a:rPr lang="en-US" sz="2400" dirty="0" smtClean="0">
                <a:latin typeface="Arial-Rounded" pitchFamily="34" charset="0"/>
                <a:ea typeface="Arial-Rounded" pitchFamily="34" charset="0"/>
                <a:cs typeface="Arial-Rounded" pitchFamily="34" charset="0"/>
              </a:rPr>
              <a:t>:</a:t>
            </a:r>
          </a:p>
          <a:p>
            <a:pPr marL="0" lvl="1" algn="just"/>
            <a:r>
              <a:rPr lang="en-US" sz="2400" dirty="0" smtClean="0">
                <a:latin typeface="Arial-Rounded" pitchFamily="34" charset="0"/>
                <a:ea typeface="Arial-Rounded" pitchFamily="34" charset="0"/>
                <a:cs typeface="Arial-Rounded" pitchFamily="34" charset="0"/>
              </a:rPr>
              <a:t>	- A, </a:t>
            </a:r>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28 </a:t>
            </a:r>
            <a:r>
              <a:rPr lang="en-US" sz="2400" dirty="0" err="1" smtClean="0">
                <a:latin typeface="Arial-Rounded" pitchFamily="34" charset="0"/>
                <a:ea typeface="Arial-Rounded" pitchFamily="34" charset="0"/>
                <a:cs typeface="Arial-Rounded" pitchFamily="34" charset="0"/>
              </a:rPr>
              <a:t>tháng</a:t>
            </a:r>
            <a:r>
              <a:rPr lang="en-US" sz="2400" dirty="0" smtClean="0">
                <a:latin typeface="Arial-Rounded" pitchFamily="34" charset="0"/>
                <a:ea typeface="Arial-Rounded" pitchFamily="34" charset="0"/>
                <a:cs typeface="Arial-Rounded" pitchFamily="34" charset="0"/>
              </a:rPr>
              <a:t> 6, </a:t>
            </a:r>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Gia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đình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Việt</a:t>
            </a:r>
            <a:r>
              <a:rPr lang="en-US" sz="2400" dirty="0" smtClean="0">
                <a:latin typeface="Arial-Rounded" pitchFamily="34" charset="0"/>
                <a:ea typeface="Arial-Rounded" pitchFamily="34" charset="0"/>
                <a:cs typeface="Arial-Rounded" pitchFamily="34" charset="0"/>
              </a:rPr>
              <a:t> Nam.</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Đúng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rồi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Vì</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thế</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hôm</a:t>
            </a:r>
            <a:r>
              <a:rPr lang="en-US" sz="2400" dirty="0" smtClean="0">
                <a:latin typeface="Arial-Rounded" pitchFamily="34" charset="0"/>
                <a:ea typeface="Arial-Rounded" pitchFamily="34" charset="0"/>
                <a:cs typeface="Arial-Rounded" pitchFamily="34" charset="0"/>
              </a:rPr>
              <a:t> nay </a:t>
            </a:r>
            <a:r>
              <a:rPr lang="en-US" sz="2400" dirty="0" err="1" smtClean="0">
                <a:latin typeface="Arial-Rounded" pitchFamily="34" charset="0"/>
                <a:ea typeface="Arial-Rounded" pitchFamily="34" charset="0"/>
                <a:cs typeface="Arial-Rounded" pitchFamily="34" charset="0"/>
              </a:rPr>
              <a:t>cả</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mình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liên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hoan</a:t>
            </a:r>
            <a:r>
              <a:rPr lang="en-US" sz="2400" dirty="0" smtClean="0">
                <a:latin typeface="Arial-Rounded" pitchFamily="34" charset="0"/>
                <a:ea typeface="Arial-Rounded" pitchFamily="34" charset="0"/>
                <a:cs typeface="Arial-Rounded" pitchFamily="34" charset="0"/>
              </a:rPr>
              <a:t> con ạ.</a:t>
            </a:r>
          </a:p>
          <a:p>
            <a:pPr marL="0" lvl="1" algn="just"/>
            <a:r>
              <a:rPr lang="en-US" sz="2400" dirty="0" smtClean="0">
                <a:latin typeface="Arial-Rounded" pitchFamily="34" charset="0"/>
                <a:ea typeface="Arial-Rounded" pitchFamily="34" charset="0"/>
                <a:cs typeface="Arial-Rounded" pitchFamily="34" charset="0"/>
              </a:rPr>
              <a:t>	Chi </a:t>
            </a:r>
            <a:r>
              <a:rPr lang="en-US" sz="2400" dirty="0" err="1" smtClean="0">
                <a:latin typeface="Arial-Rounded" pitchFamily="34" charset="0"/>
                <a:ea typeface="Arial-Rounded" pitchFamily="34" charset="0"/>
                <a:cs typeface="Arial-Rounded" pitchFamily="34" charset="0"/>
              </a:rPr>
              <a:t>vui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lắm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Em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nhặt</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rau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giúp</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mẹ</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Bốn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dọn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rửa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xoong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nồi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cốc</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chén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Ông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trông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em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bé</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để</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mẹ</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nấu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cơm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Cả</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quây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quần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bên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nhau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Bữa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cơm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thật</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tuyệt</a:t>
            </a:r>
            <a:r>
              <a:rPr lang="en-US" sz="2400" dirty="0" smtClean="0">
                <a:latin typeface="Arial-Rounded" pitchFamily="34" charset="0"/>
                <a:ea typeface="Arial-Rounded" pitchFamily="34" charset="0"/>
                <a:cs typeface="Arial-Rounded" pitchFamily="34" charset="0"/>
              </a:rPr>
              <a:t>. Chi </a:t>
            </a:r>
            <a:r>
              <a:rPr lang="en-US" sz="2400" dirty="0" err="1" smtClean="0">
                <a:latin typeface="Arial-Rounded" pitchFamily="34" charset="0"/>
                <a:ea typeface="Arial-Rounded" pitchFamily="34" charset="0"/>
                <a:cs typeface="Arial-Rounded" pitchFamily="34" charset="0"/>
              </a:rPr>
              <a:t>thích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nào</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cũng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Gia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đình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Việt</a:t>
            </a:r>
            <a:r>
              <a:rPr lang="en-US" sz="2400" dirty="0" smtClean="0">
                <a:latin typeface="Arial-Rounded" pitchFamily="34" charset="0"/>
                <a:ea typeface="Arial-Rounded" pitchFamily="34" charset="0"/>
                <a:cs typeface="Arial-Rounded" pitchFamily="34" charset="0"/>
              </a:rPr>
              <a:t> Nam.</a:t>
            </a:r>
            <a:r>
              <a:rPr lang="en-US" sz="2400" dirty="0">
                <a:latin typeface="Arial-Rounded" pitchFamily="34" charset="0"/>
                <a:ea typeface="Arial-Rounded" pitchFamily="34" charset="0"/>
                <a:cs typeface="Arial-Rounded" pitchFamily="34" charset="0"/>
              </a:rPr>
              <a:t>	</a:t>
            </a:r>
          </a:p>
          <a:p>
            <a:pPr algn="just"/>
            <a:r>
              <a:rPr lang="en-US" sz="2400" dirty="0" smtClean="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a:t>
            </a:r>
            <a:r>
              <a:rPr lang="en-US" sz="2400" dirty="0" err="1" smtClean="0">
                <a:latin typeface="Arial-Rounded" pitchFamily="34" charset="0"/>
                <a:ea typeface="Arial-Rounded" pitchFamily="34" charset="0"/>
                <a:cs typeface="Arial-Rounded" pitchFamily="34" charset="0"/>
              </a:rPr>
              <a:t>Châu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Anh</a:t>
            </a:r>
            <a:r>
              <a:rPr lang="en-US" sz="2400" dirty="0" smtClean="0">
                <a:latin typeface="Arial-Rounded" pitchFamily="34" charset="0"/>
                <a:ea typeface="Arial-Rounded" pitchFamily="34" charset="0"/>
                <a:cs typeface="Arial-Rounded" pitchFamily="34" charset="0"/>
              </a:rPr>
              <a:t>)</a:t>
            </a:r>
            <a:endParaRPr lang="en-US" sz="24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32" y="0"/>
            <a:ext cx="8101013" cy="444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461628"/>
          </a:xfrm>
          <a:prstGeom prst="rect">
            <a:avLst/>
          </a:prstGeom>
          <a:solidFill>
            <a:srgbClr val="FFD347"/>
          </a:solidFill>
        </p:spPr>
        <p:txBody>
          <a:bodyPr wrap="square" lIns="91403" tIns="45702" rIns="91403" bIns="45702" rtlCol="0">
            <a:spAutoFit/>
          </a:bodyPr>
          <a:lstStyle/>
          <a:p>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hãy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tìm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từ</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khó</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đọc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khó</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hiểu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trong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bài</a:t>
            </a:r>
            <a:r>
              <a:rPr lang="en-US" sz="24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7640781" y="2931968"/>
            <a:ext cx="6939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0" y="2604488"/>
            <a:ext cx="983066" cy="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758545" y="3257550"/>
            <a:ext cx="576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6863" y="3596986"/>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80682" y="3257550"/>
            <a:ext cx="3510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smtClean="0">
                <a:latin typeface="Arial-Rounded" pitchFamily="34" charset="0"/>
                <a:ea typeface="Arial-Rounded" pitchFamily="34" charset="0"/>
                <a:cs typeface="Arial-Rounded" pitchFamily="34" charset="0"/>
              </a:rPr>
              <a:t>oong</a:t>
            </a:r>
            <a:endParaRPr lang="en-US">
              <a:latin typeface="Arial-Rounded" pitchFamily="34" charset="0"/>
              <a:ea typeface="Arial-Rounded" pitchFamily="34" charset="0"/>
              <a:cs typeface="Arial-Rounded" pitchFamily="34" charset="0"/>
            </a:endParaRP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xoong nồi</a:t>
            </a:r>
            <a:endParaRPr lang="en-US">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5379" y="1352550"/>
            <a:ext cx="6596063"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416" y="1904997"/>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Liên hoan</a:t>
            </a:r>
            <a:r>
              <a:rPr lang="en-US" smtClean="0">
                <a:latin typeface="Arial-Rounded" pitchFamily="34" charset="0"/>
                <a:ea typeface="Arial-Rounded" pitchFamily="34" charset="0"/>
                <a:cs typeface="Arial-Rounded" pitchFamily="34" charset="0"/>
              </a:rPr>
              <a:t>: cuộc vui chung có nhiều người tham gia nhân một dịp gì đó.</a:t>
            </a:r>
            <a:endParaRPr lang="en-US">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Quây quần</a:t>
            </a:r>
            <a:r>
              <a:rPr lang="en-US" smtClean="0">
                <a:latin typeface="Arial-Rounded" pitchFamily="34" charset="0"/>
                <a:ea typeface="Arial-Rounded" pitchFamily="34" charset="0"/>
                <a:cs typeface="Arial-Rounded" pitchFamily="34" charset="0"/>
              </a:rPr>
              <a:t>: tụ tập lại trong một không khí thân mật, đầm ấm.</a:t>
            </a:r>
            <a:endParaRPr lang="en-US">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67573" y="4400549"/>
            <a:ext cx="6703261"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Em hãy tự ngắt câu vào SGK</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367573" y="4400550"/>
            <a:ext cx="670326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10178"/>
            <a:ext cx="4869266" cy="584739"/>
          </a:xfrm>
          <a:prstGeom prst="rect">
            <a:avLst/>
          </a:prstGeom>
          <a:solidFill>
            <a:srgbClr val="FFC000"/>
          </a:solidFill>
        </p:spPr>
        <p:txBody>
          <a:bodyPr wrap="square" lIns="91403" tIns="45702" rIns="91403" bIns="45702" rtlCol="0">
            <a:spAutoFit/>
          </a:bodyPr>
          <a:lstStyle/>
          <a:p>
            <a:pPr algn="ctr"/>
            <a:r>
              <a:rPr lang="en-US" sz="3200" b="1" dirty="0" err="1">
                <a:latin typeface="Arial-Rounded" pitchFamily="34" charset="0"/>
                <a:ea typeface="Arial-Rounded" pitchFamily="34" charset="0"/>
                <a:cs typeface="Arial-Rounded" pitchFamily="34" charset="0"/>
              </a:rPr>
              <a:t>Luyện</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dài</a:t>
            </a:r>
            <a:r>
              <a:rPr lang="en-US" sz="3200" b="1" dirty="0">
                <a:latin typeface="Arial-Rounded" pitchFamily="34" charset="0"/>
                <a:ea typeface="Arial-Rounded" pitchFamily="34" charset="0"/>
                <a:cs typeface="Arial-Rounded" pitchFamily="34" charset="0"/>
              </a:rPr>
              <a:t>:</a:t>
            </a:r>
          </a:p>
        </p:txBody>
      </p:sp>
      <p:sp>
        <p:nvSpPr>
          <p:cNvPr id="4" name="TextBox 3"/>
          <p:cNvSpPr txBox="1"/>
          <p:nvPr/>
        </p:nvSpPr>
        <p:spPr>
          <a:xfrm>
            <a:off x="482661" y="1456799"/>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Ông bà trông em bé để mẹ nấu cơm.</a:t>
            </a:r>
          </a:p>
        </p:txBody>
      </p:sp>
      <p:cxnSp>
        <p:nvCxnSpPr>
          <p:cNvPr id="7" name="Straight Connector 6"/>
          <p:cNvCxnSpPr/>
          <p:nvPr/>
        </p:nvCxnSpPr>
        <p:spPr>
          <a:xfrm flipH="1">
            <a:off x="4267200" y="154924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150" y="2583202"/>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Chi thích ngày nào cũng là Ngày Gia đình Việt Nam.</a:t>
            </a:r>
          </a:p>
        </p:txBody>
      </p:sp>
      <p:grpSp>
        <p:nvGrpSpPr>
          <p:cNvPr id="6" name="Group 5"/>
          <p:cNvGrpSpPr/>
          <p:nvPr/>
        </p:nvGrpSpPr>
        <p:grpSpPr>
          <a:xfrm>
            <a:off x="2327077" y="317644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239000" y="15313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2286000" y="26965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34000" y="264341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451</Words>
  <Application>Microsoft Office PowerPoint</Application>
  <PresentationFormat>On-screen Show (16:9)</PresentationFormat>
  <Paragraphs>70</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bachuong</cp:lastModifiedBy>
  <cp:revision>118</cp:revision>
  <dcterms:created xsi:type="dcterms:W3CDTF">2020-12-08T15:48:47Z</dcterms:created>
  <dcterms:modified xsi:type="dcterms:W3CDTF">2021-02-06T22:12:20Z</dcterms:modified>
</cp:coreProperties>
</file>